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conomica" panose="020B060402020202020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Satisfy" panose="020B0604020202020204" charset="0"/>
      <p:regular r:id="rId30"/>
    </p:embeddedFont>
    <p:embeddedFont>
      <p:font typeface="Ultra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7c6cdb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47c6cdb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at risk? What % of your population is at risk?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included with other pieces of data (e.g. attendance, course performance) we can determine what we need to remediate and what we need to boost.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7c6cdb385_1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47c6cdb38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4d00f26a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44d00f26a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eaedac21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eaedac21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2d38dd3cf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2d38dd3cf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eaedac2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eaedac2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32e173026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532e17302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32e173026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532e173026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32e173026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532e173026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32e173026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532e173026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eaedac21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eaedac21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eaedac21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eaedac21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581" cy="124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262626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  <a:defRPr sz="66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GRkCWR1PuScHh03bez5C_VZp0wpz2_o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kuchar@newlothrop.k12.mi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ewandowksi@sresd.org" TargetMode="External"/><Relationship Id="rId5" Type="http://schemas.openxmlformats.org/officeDocument/2006/relationships/hyperlink" Target="mailto:akviz@newlothrop.k12.mi.us" TargetMode="External"/><Relationship Id="rId4" Type="http://schemas.openxmlformats.org/officeDocument/2006/relationships/hyperlink" Target="mailto:jczymbor@newlothrop.k12.mi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l="13674"/>
          <a:stretch/>
        </p:blipFill>
        <p:spPr>
          <a:xfrm>
            <a:off x="0" y="105625"/>
            <a:ext cx="4014000" cy="46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/>
        </p:nvSpPr>
        <p:spPr>
          <a:xfrm>
            <a:off x="3490450" y="1460425"/>
            <a:ext cx="5130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Hornet15 </a:t>
            </a:r>
            <a:endParaRPr sz="63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265500" y="2425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Universal screeners promote prevention</a:t>
            </a:r>
            <a:endParaRPr sz="3000"/>
          </a:p>
        </p:txBody>
      </p:sp>
      <p:sp>
        <p:nvSpPr>
          <p:cNvPr id="250" name="Google Shape;250;p40"/>
          <p:cNvSpPr txBox="1">
            <a:spLocks noGrp="1"/>
          </p:cNvSpPr>
          <p:nvPr>
            <p:ph type="subTitle" idx="1"/>
          </p:nvPr>
        </p:nvSpPr>
        <p:spPr>
          <a:xfrm>
            <a:off x="265500" y="1420075"/>
            <a:ext cx="40452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“Temperature check”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Analyze where to put resources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Evaluate interventions and strategies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/>
              <a:t>Does NOT diagnose</a:t>
            </a:r>
            <a:endParaRPr/>
          </a:p>
        </p:txBody>
      </p:sp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000" y="1292050"/>
            <a:ext cx="3836999" cy="25594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4A4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" sz="4500">
                <a:solidFill>
                  <a:srgbClr val="FFFFFF"/>
                </a:solidFill>
              </a:rPr>
              <a:t>SAEBRS</a:t>
            </a:r>
            <a:endParaRPr sz="1100"/>
          </a:p>
        </p:txBody>
      </p:sp>
      <p:sp>
        <p:nvSpPr>
          <p:cNvPr id="259" name="Google Shape;259;p41"/>
          <p:cNvSpPr/>
          <p:nvPr/>
        </p:nvSpPr>
        <p:spPr>
          <a:xfrm>
            <a:off x="0" y="0"/>
            <a:ext cx="6288975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699" y="255151"/>
            <a:ext cx="8520600" cy="46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Social, Academic, and Emotional Behavior Risk Screener (SAEBRS)</a:t>
            </a:r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311700" y="1638400"/>
            <a:ext cx="8520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Completed three times per year </a:t>
            </a:r>
            <a:endParaRPr sz="2400"/>
          </a:p>
          <a:p>
            <a:pPr marL="914400" lvl="1" indent="-381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October, January, April. At this time, only the students will be completing the screener.</a:t>
            </a:r>
            <a:br>
              <a:rPr lang="en" sz="2400"/>
            </a:br>
            <a:endParaRPr sz="2400"/>
          </a:p>
          <a:p>
            <a:pPr marL="457200" lvl="0" indent="-381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Link to the screener: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Student mySAEBRS questions</a:t>
            </a:r>
            <a:endParaRPr sz="2400"/>
          </a:p>
          <a:p>
            <a:pPr marL="914400" lvl="1" indent="-33911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40"/>
              <a:buChar char="○"/>
            </a:pPr>
            <a:r>
              <a:rPr lang="en" sz="1740"/>
              <a:t>Students will tentatively be completing the mySAEBRS on 10/31/2022. If you would like to opt your student out of completing the above screener, please send an email to Ms. Kuchar by Thursday (10/27) at 3:00 p.m. This is sufficient documentation for opting out.</a:t>
            </a:r>
            <a:endParaRPr sz="174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311700" y="279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Ultra"/>
                <a:ea typeface="Ultra"/>
                <a:cs typeface="Ultra"/>
                <a:sym typeface="Ultra"/>
              </a:rPr>
              <a:t>Contact Information</a:t>
            </a:r>
            <a:endParaRPr sz="2320">
              <a:latin typeface="Ultra"/>
              <a:ea typeface="Ultra"/>
              <a:cs typeface="Ultra"/>
              <a:sym typeface="Ult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Ultra"/>
                <a:ea typeface="Ultra"/>
                <a:cs typeface="Ultra"/>
                <a:sym typeface="Ultra"/>
              </a:rPr>
              <a:t>High School Main Office: 810-638-5054</a:t>
            </a:r>
            <a:endParaRPr sz="202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1"/>
          </p:nvPr>
        </p:nvSpPr>
        <p:spPr>
          <a:xfrm>
            <a:off x="2064300" y="1304875"/>
            <a:ext cx="506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Kim Kuchar: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kkuchar@newlothrop.k12.mi.us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 sz="1691">
                <a:solidFill>
                  <a:schemeClr val="dk1"/>
                </a:solidFill>
              </a:rPr>
              <a:t>High School Principal | ext. 2228</a:t>
            </a:r>
            <a:br>
              <a:rPr lang="en" sz="1691">
                <a:solidFill>
                  <a:schemeClr val="dk1"/>
                </a:solidFill>
              </a:rPr>
            </a:br>
            <a:endParaRPr sz="169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Joanna Czymbor: </a:t>
            </a:r>
            <a:r>
              <a:rPr lang="en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jczymbor@newlothrop.k12.mi.us</a:t>
            </a:r>
            <a:br>
              <a:rPr lang="en">
                <a:solidFill>
                  <a:schemeClr val="dk1"/>
                </a:solidFill>
              </a:rPr>
            </a:br>
            <a:r>
              <a:rPr lang="en" sz="1691">
                <a:solidFill>
                  <a:schemeClr val="dk1"/>
                </a:solidFill>
              </a:rPr>
              <a:t>School Counselor | ext. 2231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Amanda Kviz: </a:t>
            </a:r>
            <a:r>
              <a:rPr lang="en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akviz@newlothrop.k12.mi.us</a:t>
            </a:r>
            <a:br>
              <a:rPr lang="en">
                <a:solidFill>
                  <a:schemeClr val="dk1"/>
                </a:solidFill>
              </a:rPr>
            </a:br>
            <a:r>
              <a:rPr lang="en" sz="1691">
                <a:solidFill>
                  <a:schemeClr val="dk1"/>
                </a:solidFill>
              </a:rPr>
              <a:t>School Social Worker | ext. 2258</a:t>
            </a:r>
            <a:br>
              <a:rPr lang="en" sz="1691">
                <a:solidFill>
                  <a:schemeClr val="dk1"/>
                </a:solidFill>
              </a:rPr>
            </a:br>
            <a:endParaRPr sz="169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Sara Lewandowski: </a:t>
            </a:r>
            <a:r>
              <a:rPr lang="en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lewandowksi@sresd.org</a:t>
            </a:r>
            <a:br>
              <a:rPr lang="en">
                <a:solidFill>
                  <a:schemeClr val="dk1"/>
                </a:solidFill>
              </a:rPr>
            </a:br>
            <a:r>
              <a:rPr lang="en" sz="1691">
                <a:solidFill>
                  <a:schemeClr val="dk1"/>
                </a:solidFill>
              </a:rPr>
              <a:t>School Psychologist | ext. 2266</a:t>
            </a:r>
            <a:endParaRPr sz="1691">
              <a:solidFill>
                <a:schemeClr val="dk1"/>
              </a:solidFill>
            </a:endParaRPr>
          </a:p>
        </p:txBody>
      </p:sp>
      <p:sp>
        <p:nvSpPr>
          <p:cNvPr id="273" name="Google Shape;273;p43"/>
          <p:cNvSpPr txBox="1"/>
          <p:nvPr/>
        </p:nvSpPr>
        <p:spPr>
          <a:xfrm>
            <a:off x="6833500" y="1745125"/>
            <a:ext cx="233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subTitle" idx="1"/>
          </p:nvPr>
        </p:nvSpPr>
        <p:spPr>
          <a:xfrm>
            <a:off x="98700" y="1584975"/>
            <a:ext cx="8946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Hornet15 includes 15 minute activities each Monday and a Fun Friday trivia each week. These activities are aimed at increasing positivity and attendance in school.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1800"/>
            <a:ext cx="8839201" cy="347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34"/>
          <p:cNvCxnSpPr/>
          <p:nvPr/>
        </p:nvCxnSpPr>
        <p:spPr>
          <a:xfrm>
            <a:off x="3049267" y="358312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4"/>
          <p:cNvSpPr/>
          <p:nvPr/>
        </p:nvSpPr>
        <p:spPr>
          <a:xfrm>
            <a:off x="283551" y="347516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395654" y="3567478"/>
            <a:ext cx="8354891" cy="69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Calibri"/>
              <a:buNone/>
            </a:pPr>
            <a:r>
              <a:rPr lang="en" sz="2790">
                <a:solidFill>
                  <a:srgbClr val="FFFFFF"/>
                </a:solidFill>
              </a:rPr>
              <a:t>Early Warning Systems</a:t>
            </a:r>
            <a:endParaRPr sz="279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Calibri"/>
              <a:buNone/>
            </a:pPr>
            <a:r>
              <a:rPr lang="en" sz="2790">
                <a:solidFill>
                  <a:srgbClr val="FFFFFF"/>
                </a:solidFill>
              </a:rPr>
              <a:t>Overall Warning</a:t>
            </a:r>
            <a:endParaRPr sz="2070"/>
          </a:p>
        </p:txBody>
      </p:sp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t="14451"/>
          <a:stretch/>
        </p:blipFill>
        <p:spPr>
          <a:xfrm>
            <a:off x="3300449" y="631371"/>
            <a:ext cx="2569207" cy="249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4"/>
          <p:cNvPicPr preferRelativeResize="0"/>
          <p:nvPr/>
        </p:nvPicPr>
        <p:blipFill rotWithShape="1">
          <a:blip r:embed="rId4">
            <a:alphaModFix/>
          </a:blip>
          <a:srcRect t="16165" r="3989"/>
          <a:stretch/>
        </p:blipFill>
        <p:spPr>
          <a:xfrm>
            <a:off x="137723" y="631371"/>
            <a:ext cx="2795391" cy="24946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34"/>
          <p:cNvCxnSpPr/>
          <p:nvPr/>
        </p:nvCxnSpPr>
        <p:spPr>
          <a:xfrm>
            <a:off x="6115050" y="358312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34"/>
          <p:cNvPicPr preferRelativeResize="0"/>
          <p:nvPr/>
        </p:nvPicPr>
        <p:blipFill rotWithShape="1">
          <a:blip r:embed="rId5">
            <a:alphaModFix/>
          </a:blip>
          <a:srcRect t="16795"/>
          <a:stretch/>
        </p:blipFill>
        <p:spPr>
          <a:xfrm>
            <a:off x="6356792" y="631372"/>
            <a:ext cx="2528939" cy="2494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4"/>
          <p:cNvCxnSpPr/>
          <p:nvPr/>
        </p:nvCxnSpPr>
        <p:spPr>
          <a:xfrm>
            <a:off x="1657350" y="4304018"/>
            <a:ext cx="58293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34"/>
          <p:cNvSpPr txBox="1"/>
          <p:nvPr/>
        </p:nvSpPr>
        <p:spPr>
          <a:xfrm>
            <a:off x="258268" y="3101512"/>
            <a:ext cx="8627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2019-2020 Semester 1		   	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2020-2021 Semester 1		        		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2021-2022 Semester 1</a:t>
            </a:r>
            <a:endParaRPr sz="1100"/>
          </a:p>
        </p:txBody>
      </p:sp>
      <p:sp>
        <p:nvSpPr>
          <p:cNvPr id="188" name="Google Shape;188;p34"/>
          <p:cNvSpPr txBox="1"/>
          <p:nvPr/>
        </p:nvSpPr>
        <p:spPr>
          <a:xfrm>
            <a:off x="1657350" y="4304018"/>
            <a:ext cx="58293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Overall level of risk for disengagement and dropping out of high school, based on attendance, behavior, and course performance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671501" y="3839066"/>
            <a:ext cx="7800997" cy="98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Attendance</a:t>
            </a:r>
            <a:b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Percent of students “flagged” for attendance issues using the following criteria: Missed 20% of instructional time (middle school) &amp; </a:t>
            </a:r>
            <a:b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Missed 10% of instructional time (high school)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548058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3334132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 l="6066" r="2918" b="3"/>
          <a:stretch/>
        </p:blipFill>
        <p:spPr>
          <a:xfrm>
            <a:off x="671501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7" name="Google Shape;197;p35"/>
          <p:cNvSpPr/>
          <p:nvPr/>
        </p:nvSpPr>
        <p:spPr>
          <a:xfrm>
            <a:off x="6120205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5"/>
          <p:cNvPicPr preferRelativeResize="0"/>
          <p:nvPr/>
        </p:nvPicPr>
        <p:blipFill rotWithShape="1">
          <a:blip r:embed="rId4">
            <a:alphaModFix/>
          </a:blip>
          <a:srcRect l="6405" r="5064" b="-1"/>
          <a:stretch/>
        </p:blipFill>
        <p:spPr>
          <a:xfrm>
            <a:off x="3457575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9" name="Google Shape;199;p35"/>
          <p:cNvPicPr preferRelativeResize="0"/>
          <p:nvPr/>
        </p:nvPicPr>
        <p:blipFill rotWithShape="1">
          <a:blip r:embed="rId5">
            <a:alphaModFix/>
          </a:blip>
          <a:srcRect l="3572" r="5247" b="-4"/>
          <a:stretch/>
        </p:blipFill>
        <p:spPr>
          <a:xfrm>
            <a:off x="6243649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0" name="Google Shape;200;p35"/>
          <p:cNvSpPr txBox="1"/>
          <p:nvPr/>
        </p:nvSpPr>
        <p:spPr>
          <a:xfrm>
            <a:off x="671501" y="3211285"/>
            <a:ext cx="8004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2019-20 Semester 1		         2020-21 Semester 1				2021-22 Semester 1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671500" y="3839075"/>
            <a:ext cx="79245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b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Percent of students “flagged” as at-risk using the following criteria: 1 or more suspensions &amp; 1 or more office referrals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548058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3334132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6"/>
          <p:cNvPicPr preferRelativeResize="0"/>
          <p:nvPr/>
        </p:nvPicPr>
        <p:blipFill rotWithShape="1">
          <a:blip r:embed="rId3">
            <a:alphaModFix/>
          </a:blip>
          <a:srcRect l="8700" r="3430" b="-1"/>
          <a:stretch/>
        </p:blipFill>
        <p:spPr>
          <a:xfrm>
            <a:off x="671501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9" name="Google Shape;209;p36"/>
          <p:cNvSpPr/>
          <p:nvPr/>
        </p:nvSpPr>
        <p:spPr>
          <a:xfrm>
            <a:off x="6120205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4">
            <a:alphaModFix/>
          </a:blip>
          <a:srcRect l="7601" r="7914" b="4"/>
          <a:stretch/>
        </p:blipFill>
        <p:spPr>
          <a:xfrm>
            <a:off x="3457575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1" name="Google Shape;211;p36"/>
          <p:cNvPicPr preferRelativeResize="0"/>
          <p:nvPr/>
        </p:nvPicPr>
        <p:blipFill rotWithShape="1">
          <a:blip r:embed="rId5">
            <a:alphaModFix/>
          </a:blip>
          <a:srcRect l="9589" r="6116" b="2"/>
          <a:stretch/>
        </p:blipFill>
        <p:spPr>
          <a:xfrm>
            <a:off x="6243649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2" name="Google Shape;212;p36"/>
          <p:cNvSpPr txBox="1"/>
          <p:nvPr/>
        </p:nvSpPr>
        <p:spPr>
          <a:xfrm>
            <a:off x="671501" y="3211285"/>
            <a:ext cx="8004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2019-20 Semester 1			2020-21 Semester 1			2021-22 Semester 1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424125" y="3839075"/>
            <a:ext cx="83373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Performance</a:t>
            </a:r>
            <a:b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11"/>
              <a:t>Percent of students “flagged” at-risk using the following criteria: Failing ELA or Math (middle school) &amp; Failing 1 or more courses (high school)</a:t>
            </a:r>
            <a:endParaRPr sz="371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548058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l="6684" r="9979" b="-3"/>
          <a:stretch/>
        </p:blipFill>
        <p:spPr>
          <a:xfrm>
            <a:off x="671502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0" name="Google Shape;220;p37"/>
          <p:cNvSpPr/>
          <p:nvPr/>
        </p:nvSpPr>
        <p:spPr>
          <a:xfrm>
            <a:off x="3334132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6120205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4">
            <a:alphaModFix/>
          </a:blip>
          <a:srcRect l="5730" r="3649" b="-4"/>
          <a:stretch/>
        </p:blipFill>
        <p:spPr>
          <a:xfrm>
            <a:off x="3454057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 rotWithShape="1">
          <a:blip r:embed="rId5">
            <a:alphaModFix/>
          </a:blip>
          <a:srcRect l="3482" r="4237" b="4"/>
          <a:stretch/>
        </p:blipFill>
        <p:spPr>
          <a:xfrm>
            <a:off x="6243649" y="748115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 extrusionOk="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4" name="Google Shape;224;p37"/>
          <p:cNvSpPr txBox="1"/>
          <p:nvPr/>
        </p:nvSpPr>
        <p:spPr>
          <a:xfrm>
            <a:off x="671501" y="3211285"/>
            <a:ext cx="8004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2019-20 Semester 1			2020-21 Semester 1			2021-22 Semester 1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00" y="434850"/>
            <a:ext cx="1546775" cy="15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1809400" y="372000"/>
            <a:ext cx="2801400" cy="1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Economica"/>
                <a:ea typeface="Economica"/>
                <a:cs typeface="Economica"/>
                <a:sym typeface="Economica"/>
              </a:rPr>
              <a:t>Self-Awareness </a:t>
            </a:r>
            <a:endParaRPr sz="1600" b="1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-Demonstrating honesty and integrity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-Linking feelings, values, and thoughts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-Developing interests and a sense of purpose</a:t>
            </a:r>
            <a:endParaRPr sz="15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75" y="3059225"/>
            <a:ext cx="1638625" cy="16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/>
        </p:nvSpPr>
        <p:spPr>
          <a:xfrm>
            <a:off x="1809400" y="3059225"/>
            <a:ext cx="3545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262626"/>
                </a:solidFill>
                <a:latin typeface="Economica"/>
                <a:ea typeface="Economica"/>
                <a:cs typeface="Economica"/>
                <a:sym typeface="Economica"/>
              </a:rPr>
              <a:t>Self-Management </a:t>
            </a:r>
            <a:endParaRPr sz="1600">
              <a:solidFill>
                <a:srgbClr val="26262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62626"/>
                </a:solidFill>
                <a:latin typeface="Economica"/>
                <a:ea typeface="Economica"/>
                <a:cs typeface="Economica"/>
                <a:sym typeface="Economica"/>
              </a:rPr>
              <a:t>-Identifying and using stress management strategies</a:t>
            </a:r>
            <a:endParaRPr sz="1600">
              <a:solidFill>
                <a:srgbClr val="26262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62626"/>
                </a:solidFill>
                <a:latin typeface="Economica"/>
                <a:ea typeface="Economica"/>
                <a:cs typeface="Economica"/>
                <a:sym typeface="Economica"/>
              </a:rPr>
              <a:t>-Exhibiting self-discipline and self-motivation</a:t>
            </a:r>
            <a:endParaRPr sz="1600">
              <a:solidFill>
                <a:srgbClr val="26262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62626"/>
                </a:solidFill>
                <a:latin typeface="Economica"/>
                <a:ea typeface="Economica"/>
                <a:cs typeface="Economica"/>
                <a:sym typeface="Economica"/>
              </a:rPr>
              <a:t>-Setting goals</a:t>
            </a:r>
            <a:endParaRPr sz="1600">
              <a:solidFill>
                <a:srgbClr val="26262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62626"/>
                </a:solidFill>
                <a:latin typeface="Economica"/>
                <a:ea typeface="Economica"/>
                <a:cs typeface="Economica"/>
                <a:sym typeface="Economica"/>
              </a:rPr>
              <a:t>-Using planning and o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rganizational skills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-Showing the courage to take initiative </a:t>
            </a:r>
            <a:endParaRPr sz="15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0500" y="1418963"/>
            <a:ext cx="1546775" cy="1640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 txBox="1"/>
          <p:nvPr/>
        </p:nvSpPr>
        <p:spPr>
          <a:xfrm>
            <a:off x="6127275" y="1418975"/>
            <a:ext cx="30168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latin typeface="Economica"/>
                <a:ea typeface="Economica"/>
                <a:cs typeface="Economica"/>
                <a:sym typeface="Economica"/>
              </a:rPr>
              <a:t>Social Awareness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-Recognizing strengths in others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-Demonstrating empathy and compassion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-Showing concern for the feelings of others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-Understanding and expressing gratitude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3380025" y="192875"/>
            <a:ext cx="529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/>
              <a:t>Hornet15: Competencies</a:t>
            </a:r>
            <a:endParaRPr sz="2100" b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00" y="1062375"/>
            <a:ext cx="1767225" cy="17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 txBox="1"/>
          <p:nvPr/>
        </p:nvSpPr>
        <p:spPr>
          <a:xfrm>
            <a:off x="2491700" y="775075"/>
            <a:ext cx="30768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Relationship Building</a:t>
            </a:r>
            <a:endParaRPr sz="1500" b="1">
              <a:solidFill>
                <a:srgbClr val="4141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-Communicating </a:t>
            </a:r>
            <a:endParaRPr sz="1500">
              <a:solidFill>
                <a:srgbClr val="4141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-Positive relationships</a:t>
            </a:r>
            <a:endParaRPr sz="1500">
              <a:solidFill>
                <a:srgbClr val="4141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-Teamwork/Collaboration</a:t>
            </a:r>
            <a:endParaRPr sz="1500">
              <a:solidFill>
                <a:srgbClr val="4141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-Resolving conflicts </a:t>
            </a:r>
            <a:endParaRPr sz="1500">
              <a:solidFill>
                <a:srgbClr val="4141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-Resisting negative social pressure</a:t>
            </a:r>
            <a:endParaRPr sz="1500">
              <a:solidFill>
                <a:srgbClr val="4141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-Showing leadership</a:t>
            </a:r>
            <a:endParaRPr sz="15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524" y="2839350"/>
            <a:ext cx="1858050" cy="18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/>
        </p:nvSpPr>
        <p:spPr>
          <a:xfrm>
            <a:off x="5795625" y="3168750"/>
            <a:ext cx="361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Responsible Decision Making</a:t>
            </a:r>
            <a:br>
              <a:rPr lang="en" sz="15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15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-Curiosity and open-mindedness</a:t>
            </a:r>
            <a:endParaRPr sz="15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-Learning to make reasoned judgment </a:t>
            </a:r>
            <a:endParaRPr sz="15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-Identifying solutions to problems </a:t>
            </a:r>
            <a:r>
              <a:rPr lang="en" sz="1500">
                <a:solidFill>
                  <a:srgbClr val="41414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500">
              <a:solidFill>
                <a:srgbClr val="41414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2911575" y="122300"/>
            <a:ext cx="529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/>
              <a:t>Hornet15: Competencies</a:t>
            </a:r>
            <a:endParaRPr sz="2100" b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On-screen Show (16:9)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Open Sans</vt:lpstr>
      <vt:lpstr>Arial</vt:lpstr>
      <vt:lpstr>Satisfy</vt:lpstr>
      <vt:lpstr>Ultra</vt:lpstr>
      <vt:lpstr>Economica</vt:lpstr>
      <vt:lpstr>Calibri</vt:lpstr>
      <vt:lpstr>Simple Dark</vt:lpstr>
      <vt:lpstr>Office Theme</vt:lpstr>
      <vt:lpstr>Office Theme</vt:lpstr>
      <vt:lpstr>PowerPoint Presentation</vt:lpstr>
      <vt:lpstr>PowerPoint Presentation</vt:lpstr>
      <vt:lpstr>PowerPoint Presentation</vt:lpstr>
      <vt:lpstr>Early Warning Systems Overall Warning</vt:lpstr>
      <vt:lpstr>Attendance Percent of students “flagged” for attendance issues using the following criteria: Missed 20% of instructional time (middle school) &amp;  Missed 10% of instructional time (high school)</vt:lpstr>
      <vt:lpstr>Behavior Percent of students “flagged” as at-risk using the following criteria: 1 or more suspensions &amp; 1 or more office referrals</vt:lpstr>
      <vt:lpstr>Course Performance Percent of students “flagged” at-risk using the following criteria: Failing ELA or Math (middle school) &amp; Failing 1 or more courses (high school)</vt:lpstr>
      <vt:lpstr>PowerPoint Presentation</vt:lpstr>
      <vt:lpstr>PowerPoint Presentation</vt:lpstr>
      <vt:lpstr>Universal screeners promote prevention</vt:lpstr>
      <vt:lpstr>SAEBRS</vt:lpstr>
      <vt:lpstr>Social, Academic, and Emotional Behavior Risk Screener (SAEBRS)</vt:lpstr>
      <vt:lpstr>Contact Information High School Main Office: 810-638-5054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Scott Sovis</cp:lastModifiedBy>
  <cp:revision>1</cp:revision>
  <dcterms:modified xsi:type="dcterms:W3CDTF">2022-11-15T19:39:36Z</dcterms:modified>
</cp:coreProperties>
</file>